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900" r:id="rId3"/>
    <p:sldId id="899" r:id="rId4"/>
    <p:sldId id="901" r:id="rId5"/>
    <p:sldId id="902" r:id="rId6"/>
    <p:sldId id="903" r:id="rId7"/>
    <p:sldId id="905" r:id="rId8"/>
    <p:sldId id="917" r:id="rId9"/>
    <p:sldId id="909" r:id="rId10"/>
    <p:sldId id="921" r:id="rId11"/>
    <p:sldId id="916" r:id="rId12"/>
    <p:sldId id="913" r:id="rId13"/>
    <p:sldId id="914" r:id="rId14"/>
    <p:sldId id="915" r:id="rId15"/>
    <p:sldId id="923" r:id="rId16"/>
    <p:sldId id="920" r:id="rId17"/>
    <p:sldId id="924" r:id="rId18"/>
    <p:sldId id="91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2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306" y="-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44573DB-C948-4B5D-941A-A1CABE713E2D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87D851C-11A4-4EFF-AB8C-BE0F5C3D9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584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4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653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4282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93462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E0FE9D1-64BB-4B58-A316-798037F3317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29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6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2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17232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6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8779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i="1">
                <a:solidFill>
                  <a:srgbClr val="0000ff"/>
                </a:solidFill>
              </a:rPr>
              <a:t>※  (</a:t>
            </a:r>
            <a:r>
              <a:rPr lang="ko-KR" altLang="en-US" sz="1200" i="1">
                <a:solidFill>
                  <a:srgbClr val="0000ff"/>
                </a:solidFill>
              </a:rPr>
              <a:t>작성요령</a:t>
            </a:r>
            <a:r>
              <a:rPr lang="en-US" altLang="ko-KR" sz="1200" i="1">
                <a:solidFill>
                  <a:srgbClr val="0000ff"/>
                </a:solidFill>
              </a:rPr>
              <a:t>)  1.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개선하게 된 내</a:t>
            </a:r>
            <a:r>
              <a:rPr lang="en-US" altLang="ko-KR" sz="1200" i="1">
                <a:solidFill>
                  <a:srgbClr val="0000ff"/>
                </a:solidFill>
              </a:rPr>
              <a:t>· </a:t>
            </a:r>
            <a:r>
              <a:rPr lang="ko-KR" altLang="en-US" sz="1200" i="1">
                <a:solidFill>
                  <a:srgbClr val="0000ff"/>
                </a:solidFill>
              </a:rPr>
              <a:t>외적 동기</a:t>
            </a:r>
            <a:r>
              <a:rPr lang="en-US" altLang="ko-KR" sz="1200" i="1">
                <a:solidFill>
                  <a:srgbClr val="0000ff"/>
                </a:solidFill>
              </a:rPr>
              <a:t> </a:t>
            </a:r>
            <a:r>
              <a:rPr lang="ko-KR" altLang="en-US" sz="1200" i="1">
                <a:solidFill>
                  <a:srgbClr val="0000ff"/>
                </a:solidFill>
              </a:rPr>
              <a:t>및 목적</a:t>
            </a:r>
            <a:br>
              <a:rPr lang="en-US" altLang="ko-KR" sz="1200" i="1">
                <a:solidFill>
                  <a:srgbClr val="0000ff"/>
                </a:solidFill>
              </a:rPr>
            </a:br>
            <a:r>
              <a:rPr lang="en-US" altLang="ko-KR" sz="1200" i="1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>
                <a:solidFill>
                  <a:srgbClr val="0000ff"/>
                </a:solidFill>
              </a:rPr>
              <a:t>/</a:t>
            </a:r>
            <a:r>
              <a:rPr lang="ko-KR" altLang="en-US" sz="1200" i="1">
                <a:solidFill>
                  <a:srgbClr val="0000ff"/>
                </a:solidFill>
              </a:rPr>
              <a:t>개선의 필요성과 문제점에 대한 해결 방안 등 기술</a:t>
            </a:r>
            <a:endParaRPr lang="ko-KR" altLang="en-US" sz="1200" i="1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5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1" dirty="0">
                <a:solidFill>
                  <a:srgbClr val="0000FF"/>
                </a:solidFill>
              </a:rPr>
              <a:t>※  (</a:t>
            </a:r>
            <a:r>
              <a:rPr lang="ko-KR" altLang="en-US" sz="1200" i="1" dirty="0">
                <a:solidFill>
                  <a:srgbClr val="0000FF"/>
                </a:solidFill>
              </a:rPr>
              <a:t>작성요령</a:t>
            </a:r>
            <a:r>
              <a:rPr lang="en-US" altLang="ko-KR" sz="1200" i="1" dirty="0">
                <a:solidFill>
                  <a:srgbClr val="0000FF"/>
                </a:solidFill>
              </a:rPr>
              <a:t>)  1.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개선하게 된 내</a:t>
            </a:r>
            <a:r>
              <a:rPr lang="en-US" altLang="ko-KR" sz="1200" i="1" dirty="0">
                <a:solidFill>
                  <a:srgbClr val="0000FF"/>
                </a:solidFill>
              </a:rPr>
              <a:t>· </a:t>
            </a:r>
            <a:r>
              <a:rPr lang="ko-KR" altLang="en-US" sz="1200" i="1" dirty="0">
                <a:solidFill>
                  <a:srgbClr val="0000FF"/>
                </a:solidFill>
              </a:rPr>
              <a:t>외적 동기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ko-KR" altLang="en-US" sz="1200" i="1" dirty="0">
                <a:solidFill>
                  <a:srgbClr val="0000FF"/>
                </a:solidFill>
              </a:rPr>
              <a:t>및 목적</a:t>
            </a:r>
            <a:r>
              <a:rPr lang="en-US" altLang="ko-KR" sz="1200" i="1" dirty="0">
                <a:solidFill>
                  <a:srgbClr val="0000FF"/>
                </a:solidFill>
              </a:rPr>
              <a:t/>
            </a:r>
            <a:br>
              <a:rPr lang="en-US" altLang="ko-KR" sz="1200" i="1" dirty="0">
                <a:solidFill>
                  <a:srgbClr val="0000FF"/>
                </a:solidFill>
              </a:rPr>
            </a:br>
            <a:r>
              <a:rPr lang="en-US" altLang="ko-KR" sz="1200" i="1" dirty="0">
                <a:solidFill>
                  <a:srgbClr val="0000FF"/>
                </a:solidFill>
              </a:rPr>
              <a:t>                   2. </a:t>
            </a:r>
            <a:r>
              <a:rPr lang="ko-KR" altLang="en-US" sz="1200" i="1" dirty="0">
                <a:solidFill>
                  <a:srgbClr val="0000FF"/>
                </a:solidFill>
              </a:rPr>
              <a:t>제품 또는 서비스를 개발</a:t>
            </a:r>
            <a:r>
              <a:rPr lang="en-US" altLang="ko-KR" sz="1200" i="1" dirty="0">
                <a:solidFill>
                  <a:srgbClr val="0000FF"/>
                </a:solidFill>
              </a:rPr>
              <a:t>/</a:t>
            </a:r>
            <a:r>
              <a:rPr lang="ko-KR" altLang="en-US" sz="1200" i="1" dirty="0">
                <a:solidFill>
                  <a:srgbClr val="0000FF"/>
                </a:solidFill>
              </a:rPr>
              <a:t>개선의 필요성과 문제점에 대한 해결 방안 등 기술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E0FE9D1-64BB-4B58-A316-798037F331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537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50841E-A5D4-92A1-D442-DC71D037F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815FE22-2871-010D-747F-D25725D3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5FADA8-95AE-B26B-E0F1-3A450573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DCBA4C-7310-FCEE-474B-6B3992EB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E6393E-7BA7-7278-D4A2-0C263F40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2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2476BC-2593-C0C5-5705-77D94B4B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30EB7B-B525-B32A-B706-D14528E45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3060AB-D821-FB4E-6E6F-B8BBBFDE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FEB4EC-2BB1-B26F-43B1-845C19BE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F54EED4-E643-94AA-02CF-A697A62C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5EB83F1-0D28-ADB0-2B82-BD6689E94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9B94D0-257A-3F9F-D1A2-90D2D51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42AC53-C58F-ADA1-D5DF-8F2A0CAA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69F275-C652-E048-DE67-2E7F1F36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507201-1232-5426-015D-5F872CCE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2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3E20A2-A55A-F705-2114-86225807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824270-F165-1D78-ADF9-B4A02A7C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5C4E8D-91DF-9D3C-433B-02CDA54F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40A2A-01DD-B6BA-A776-F3C1C07C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783A83-8187-3BAE-B8D7-EC638967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8E44A5-1C7D-0EFF-5F52-CAEEAFD4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04B8DE-F9D8-6C70-BC0B-ECEFE7D47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2411CC-C609-F2AC-F351-0E15A29D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1B9FB7E-D444-4216-1046-7FDBE44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11B46C-2B37-5EB5-CF8E-B09D636D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1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A297EC-3008-074E-2F03-44626C64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530386-860E-6379-D7C1-105E7DAAA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58143F-D1ED-C540-02DE-F050A725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87C84ED-FE04-C094-FD95-AFFC85A3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5CB4C9-39E9-53FD-EC34-E6484CA8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1B7AA1F-7764-3B1F-16F2-0C9AC6EA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6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B80196-B85D-8A91-2A6B-B63213E8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857C5DA-6B0B-E7E6-EB1D-3DA4938D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37F6FE5-8B74-464A-7DC4-97521F2E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C82F28E-04FA-85E9-7F87-F101D9AAC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57AD57F-1D7E-FB8F-BBE6-BE125B7D4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A39DDBD-0628-FBAF-D1C5-7A7C48F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528A5A-44BE-6811-80F4-41FD2D86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64CC102-368B-8569-739D-5E829B10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5996D3-2EFE-20DF-C608-201DA3A3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84D0779-0650-3C0C-DE0D-1283F8F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28BA97-A159-A132-6C62-3FC3201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38A7EBB-D647-B8EB-EAA8-9C269849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59FD5F2-069E-B7B2-B280-59467906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08F3E71-7B82-273D-F741-06CE98A0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3E18FED-8106-9F5F-E8E0-5404A57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1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7383F6-3D79-F1C9-8179-F844D6B5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29774E-1F03-2A5E-32B3-EE87C6AA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2E0DFCD-89C8-AEB6-1853-42DEA917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DC3BFD-CE81-F9D5-4335-AF1B17CE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E0C281-0CE7-34E6-A64C-C04F9AE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2B1E98-DFEF-EC6A-1163-1CA49CE8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6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758DE-A0FD-7A64-3038-7CC38B35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B9A1D8-D631-4DAB-8FB0-833BD3EF9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B8213DD-A27A-6837-167B-BAA181D1A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A4D473-5618-0211-978E-3B125B4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7FBE7CF-855F-7B0B-CC3E-AA0B53C7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732FBE4-C1C0-E07C-89B9-83DCF9F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040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BC1156E-6429-0690-0A8C-EAB262C6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D7A190-0661-0B78-50DB-3C295195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8AA42F-7EB7-D892-BCC2-EB6FCB88F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7285-0733-44A1-8D04-4570EFD7A36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183068-24F6-8CAD-0989-2699EECE2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B0747EF-E22D-EDCA-E81B-2A407D62E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C2C0-5BCF-4CC3-8110-856FF08B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2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microsoft.com/office/2007/relationships/hdphoto" Target="../embeddings/oleObject1.wdp"  /><Relationship Id="rId5" Type="http://schemas.openxmlformats.org/officeDocument/2006/relationships/image" Target="../media/image3.png"  /><Relationship Id="rId6" Type="http://schemas.microsoft.com/office/2007/relationships/hdphoto" Target="../embeddings/oleObject2.wdp"  /><Relationship Id="rId7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Relationship Id="rId4" Type="http://schemas.openxmlformats.org/officeDocument/2006/relationships/image" Target="../media/image22.png"  /><Relationship Id="rId5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22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10" Type="http://schemas.openxmlformats.org/officeDocument/2006/relationships/image" Target="../media/image32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image" Target="../media/image22.png"  /><Relationship Id="rId5" Type="http://schemas.openxmlformats.org/officeDocument/2006/relationships/image" Target="../media/image30.png"  /><Relationship Id="rId6" Type="http://schemas.openxmlformats.org/officeDocument/2006/relationships/image" Target="../media/image30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6.png"  /><Relationship Id="rId5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Relationship Id="rId4" Type="http://schemas.openxmlformats.org/officeDocument/2006/relationships/image" Target="../media/image6.png"  /><Relationship Id="rId5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1708E67-4479-408C-B691-E47FBA56A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825524A-2043-448A-A4FC-7BB0150BF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1606" b="21588"/>
          <a:stretch/>
        </p:blipFill>
        <p:spPr>
          <a:xfrm rot="5400000">
            <a:off x="-2668824" y="3115123"/>
            <a:ext cx="6411702" cy="1074055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B688E86-A41C-426F-B642-43FC93D070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74" y="5582623"/>
            <a:ext cx="1722922" cy="287154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E955CE5-ECE7-4124-9E9B-A0EC5E23C457}"/>
              </a:ext>
            </a:extLst>
          </p:cNvPr>
          <p:cNvGrpSpPr/>
          <p:nvPr/>
        </p:nvGrpSpPr>
        <p:grpSpPr>
          <a:xfrm>
            <a:off x="1989709" y="6044053"/>
            <a:ext cx="1439497" cy="267357"/>
            <a:chOff x="654516" y="6222207"/>
            <a:chExt cx="1439497" cy="2673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596F5F8-A036-4A47-837E-48B6ADD96AF2}"/>
                </a:ext>
              </a:extLst>
            </p:cNvPr>
            <p:cNvSpPr txBox="1"/>
            <p:nvPr/>
          </p:nvSpPr>
          <p:spPr>
            <a:xfrm>
              <a:off x="654516" y="6320287"/>
              <a:ext cx="14394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sean@tinywave.co.kr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2E3708C-FE6E-4E4E-B366-44D1DC78E0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" y="6222207"/>
              <a:ext cx="13755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xmlns="" id="{91A33C6B-963F-4C25-B341-A33DCA3D3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64" y="-1"/>
            <a:ext cx="9098236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B326C2-4C9A-CB58-BC1E-BE6FFE26A5C0}"/>
              </a:ext>
            </a:extLst>
          </p:cNvPr>
          <p:cNvSpPr txBox="1"/>
          <p:nvPr/>
        </p:nvSpPr>
        <p:spPr>
          <a:xfrm>
            <a:off x="1173665" y="474147"/>
            <a:ext cx="75766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컴퓨터 비전 시스템을 활용한 검사 및  </a:t>
            </a:r>
            <a:endParaRPr lang="en-US" altLang="ko-KR" sz="40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부품 </a:t>
            </a:r>
            <a:r>
              <a:rPr lang="ko-KR" altLang="en-US" sz="40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카운팅</a:t>
            </a:r>
            <a:r>
              <a:rPr lang="ko-KR" altLang="en-US" sz="40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시스템 개발 현황</a:t>
            </a:r>
            <a:endParaRPr lang="en-US" altLang="ko-KR" sz="40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92300" y="5060434"/>
            <a:ext cx="196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2023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년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6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월 </a:t>
            </a:r>
            <a:r>
              <a:rPr lang="en-US" altLang="ko-KR" sz="1800">
                <a:solidFill>
                  <a:schemeClr val="bg1"/>
                </a:solidFill>
                <a:latin typeface="이순신 돋움체 M"/>
                <a:ea typeface="이순신 돋움체 M"/>
              </a:rPr>
              <a:t>7</a:t>
            </a:r>
            <a:r>
              <a:rPr lang="ko-KR" altLang="en-US" sz="1800">
                <a:solidFill>
                  <a:schemeClr val="bg1"/>
                </a:solidFill>
                <a:latin typeface="이순신 돋움체 M"/>
                <a:ea typeface="이순신 돋움체 M"/>
              </a:rPr>
              <a:t>일  </a:t>
            </a:r>
            <a:endParaRPr lang="ko-KR" altLang="en-US" sz="1800">
              <a:solidFill>
                <a:schemeClr val="bg1"/>
              </a:solidFill>
              <a:latin typeface="이순신 돋움체 M"/>
              <a:ea typeface="이순신 돋움체 M"/>
            </a:endParaRPr>
          </a:p>
        </p:txBody>
      </p:sp>
    </p:spTree>
    <p:extLst>
      <p:ext uri="{BB962C8B-B14F-4D97-AF65-F5344CB8AC3E}">
        <p14:creationId xmlns:p14="http://schemas.microsoft.com/office/powerpoint/2010/main" val="344073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41402" y="127262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702" y="475837"/>
            <a:ext cx="10888595" cy="59063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386AC4A-AE99-1BD9-3F27-CC57B4B542FC}"/>
              </a:ext>
            </a:extLst>
          </p:cNvPr>
          <p:cNvSpPr txBox="1"/>
          <p:nvPr/>
        </p:nvSpPr>
        <p:spPr>
          <a:xfrm>
            <a:off x="999547" y="730271"/>
            <a:ext cx="638636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 smtClean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설치가 간편한 응용 프로그램화</a:t>
            </a:r>
            <a:endParaRPr lang="ko-KR" altLang="en-US" sz="3600" spc="-150" dirty="0">
              <a:solidFill>
                <a:srgbClr val="1F2A5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Open Sans ExtraBold"/>
            </a:endParaRPr>
          </a:p>
        </p:txBody>
      </p:sp>
      <p:pic>
        <p:nvPicPr>
          <p:cNvPr id="1027" name="Picture 2" descr="C:\Users\abrax\Desktop\응용프로그램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06925" y="1729762"/>
            <a:ext cx="4730797" cy="4481808"/>
          </a:xfrm>
          <a:prstGeom prst="rect">
            <a:avLst/>
          </a:prstGeom>
          <a:noFill/>
          <a:ln/>
        </p:spPr>
      </p:pic>
      <p:sp>
        <p:nvSpPr>
          <p:cNvPr id="1028" name="TextBox 10"/>
          <p:cNvSpPr txBox="1"/>
          <p:nvPr/>
        </p:nvSpPr>
        <p:spPr>
          <a:xfrm>
            <a:off x="1020254" y="2765938"/>
            <a:ext cx="3264071" cy="18708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윈도우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기반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EXE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설치가 간편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TinyWave Computer Vision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제공 기능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트레이 상 부품 카운팅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Missing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탐지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두개이상의 파트가 있는곳 탐지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9547" y="730271"/>
            <a:ext cx="91350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en-US" altLang="ko-KR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2050" name="Picture 2" descr="C:\Users\abrax\Desktop\검사전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43" y="1589208"/>
            <a:ext cx="7122220" cy="40062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/>
          <p:nvPr/>
        </p:nvCxnSpPr>
        <p:spPr>
          <a:xfrm>
            <a:off x="1912690" y="2164358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"/>
          <p:cNvCxnSpPr>
            <a:stCxn id="19" idx="1"/>
          </p:cNvCxnSpPr>
          <p:nvPr/>
        </p:nvCxnSpPr>
        <p:spPr>
          <a:xfrm flipH="1">
            <a:off x="9149948" y="3783655"/>
            <a:ext cx="824396" cy="1001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9784" y="2021747"/>
            <a:ext cx="153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/>
              <a:t>실시간 촬영 영상</a:t>
            </a:r>
            <a:endParaRPr lang="ko-KR" altLang="en-US" sz="13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974344" y="3460489"/>
            <a:ext cx="157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트레이</a:t>
            </a:r>
            <a:r>
              <a:rPr lang="ko-KR" altLang="en-US" sz="1200" b="1" dirty="0" smtClean="0"/>
              <a:t> 규격에 맞는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이미지 </a:t>
            </a:r>
            <a:r>
              <a:rPr lang="ko-KR" altLang="en-US" sz="1200" b="1" dirty="0" err="1" smtClean="0"/>
              <a:t>캡처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탐지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버튼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545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20" name="Picture 2" descr="C:\Users\abrax\Desktop\검사후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31585" y="1607746"/>
            <a:ext cx="7074350" cy="3979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1" name="꺾인 연결선 2"/>
          <p:cNvCxnSpPr/>
          <p:nvPr/>
        </p:nvCxnSpPr>
        <p:spPr>
          <a:xfrm>
            <a:off x="1912690" y="2164358"/>
            <a:ext cx="8471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/>
          <p:cNvSpPr txBox="1"/>
          <p:nvPr/>
        </p:nvSpPr>
        <p:spPr>
          <a:xfrm>
            <a:off x="293616" y="2021747"/>
            <a:ext cx="17113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b="1"/>
              <a:t>탐지 결과가 적용된 캡처 이미지</a:t>
            </a:r>
            <a:endParaRPr lang="ko-KR" altLang="en-US" sz="1300" b="1"/>
          </a:p>
        </p:txBody>
      </p:sp>
      <p:sp>
        <p:nvSpPr>
          <p:cNvPr id="23" name="타원 22"/>
          <p:cNvSpPr/>
          <p:nvPr/>
        </p:nvSpPr>
        <p:spPr>
          <a:xfrm>
            <a:off x="6059689" y="2660822"/>
            <a:ext cx="294107" cy="304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59689" y="3694669"/>
            <a:ext cx="294107" cy="3048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434511" y="3694669"/>
            <a:ext cx="294107" cy="3048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TextBox 14"/>
          <p:cNvSpPr txBox="1"/>
          <p:nvPr/>
        </p:nvSpPr>
        <p:spPr>
          <a:xfrm>
            <a:off x="443061" y="3187258"/>
            <a:ext cx="2265572" cy="483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</a:rPr>
              <a:t>빈칸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빨간 사각형</a:t>
            </a:r>
            <a:r>
              <a:rPr lang="en-US" altLang="ko-KR" sz="1300" b="1">
                <a:solidFill>
                  <a:srgbClr val="ff0000"/>
                </a:solidFill>
              </a:rPr>
              <a:t> </a:t>
            </a:r>
            <a:r>
              <a:rPr lang="ko-KR" altLang="en-US" sz="1300" b="1">
                <a:solidFill>
                  <a:srgbClr val="ff0000"/>
                </a:solidFill>
              </a:rPr>
              <a:t>빈 칸</a:t>
            </a:r>
            <a:endParaRPr lang="ko-KR" altLang="en-US" sz="13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sz="1300" b="1">
                <a:solidFill>
                  <a:schemeClr val="accent5"/>
                </a:solidFill>
              </a:rPr>
              <a:t>부품 수량 초과 </a:t>
            </a:r>
            <a:r>
              <a:rPr lang="en-US" altLang="ko-KR" sz="1300" b="1">
                <a:solidFill>
                  <a:schemeClr val="accent5"/>
                </a:solidFill>
              </a:rPr>
              <a:t>:</a:t>
            </a:r>
            <a:r>
              <a:rPr lang="ko-KR" altLang="en-US" sz="1300" b="1">
                <a:solidFill>
                  <a:schemeClr val="accent5"/>
                </a:solidFill>
              </a:rPr>
              <a:t> 파란 원</a:t>
            </a:r>
            <a:endParaRPr lang="ko-KR" altLang="en-US" sz="1300" b="1">
              <a:solidFill>
                <a:schemeClr val="accent5"/>
              </a:solidFill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999547" y="730271"/>
            <a:ext cx="91350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999547" y="730271"/>
            <a:ext cx="91350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프로토 타입 소프트웨어 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-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 대시보드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(</a:t>
            </a: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탐지 후</a:t>
            </a:r>
            <a:r>
              <a:rPr lang="en-US" altLang="ko-KR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)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62534" y="1704734"/>
            <a:ext cx="7723804" cy="42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618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9547" y="730271"/>
            <a:ext cx="5501506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초소형 파트 테스트 진행중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1471" y="1656189"/>
            <a:ext cx="3510229" cy="4446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76240" y="1625599"/>
            <a:ext cx="3485162" cy="4494379"/>
          </a:xfrm>
          <a:prstGeom prst="rect">
            <a:avLst/>
          </a:prstGeom>
        </p:spPr>
      </p:pic>
      <p:sp>
        <p:nvSpPr>
          <p:cNvPr id="84" name="TextBox 10"/>
          <p:cNvSpPr txBox="1"/>
          <p:nvPr/>
        </p:nvSpPr>
        <p:spPr>
          <a:xfrm>
            <a:off x="2352246" y="6272149"/>
            <a:ext cx="8819253" cy="2863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역광 촬영 방식 도입으로 선명한 이미지 촬영 가능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비닐용기가 아닌 전용 용기를 적용하여 성능개선 예정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26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9547" y="730271"/>
            <a:ext cx="54774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초소형 파트 테스트 진행중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53200" y="3886200"/>
            <a:ext cx="0" cy="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05600" y="4038600"/>
            <a:ext cx="0" cy="0"/>
          </a:xfrm>
          <a:prstGeom prst="rect">
            <a:avLst/>
          </a:prstGeom>
        </p:spPr>
      </p:pic>
      <p:sp>
        <p:nvSpPr>
          <p:cNvPr id="91" name="TextBox 70"/>
          <p:cNvSpPr txBox="1"/>
          <p:nvPr/>
        </p:nvSpPr>
        <p:spPr>
          <a:xfrm>
            <a:off x="2652341" y="3253387"/>
            <a:ext cx="1579663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40" normalizeH="0" baseline="0" mc:Ignorable="hp" hp:hslEmbossed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Word Wide by 2027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40" normalizeH="0" baseline="0" mc:Ignorable="hp" hp:hslEmbossed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099493" y="5377571"/>
            <a:ext cx="795731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40" normalizeH="0" baseline="0" mc:Ignorable="hp" hp:hslEmbossed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</a:rPr>
              <a:t>SOM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40" normalizeH="0" baseline="0" mc:Ignorable="hp" hp:hslEmbossed="0">
              <a:solidFill>
                <a:srgbClr val="ffffff"/>
              </a:solidFill>
              <a:latin typeface="Open Sans SemiBold"/>
              <a:cs typeface="Open Sans SemiBold"/>
            </a:endParaRPr>
          </a:p>
        </p:txBody>
      </p:sp>
      <p:pic>
        <p:nvPicPr>
          <p:cNvPr id="93" name="Picture 2" descr="C:\Users\abrax\Desktop\KakaoTalk_20230623_113752070_01.png"/>
          <p:cNvPicPr>
            <a:picLocks noChangeAspect="1" noChangeArrowheads="1"/>
          </p:cNvPicPr>
          <p:nvPr/>
        </p:nvPicPr>
        <p:blipFill rotWithShape="1">
          <a:blip r:embed="rId10"/>
          <a:srcRect l="24800" r="24840"/>
          <a:stretch>
            <a:fillRect/>
          </a:stretch>
        </p:blipFill>
        <p:spPr>
          <a:xfrm>
            <a:off x="3234267" y="1533965"/>
            <a:ext cx="4910666" cy="4505148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</p:pic>
      <p:cxnSp>
        <p:nvCxnSpPr>
          <p:cNvPr id="94" name="직선 화살표 연결선 4"/>
          <p:cNvCxnSpPr/>
          <p:nvPr/>
        </p:nvCxnSpPr>
        <p:spPr>
          <a:xfrm>
            <a:off x="2876711" y="1669432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95" name="직선 화살표 연결선 19"/>
          <p:cNvCxnSpPr/>
          <p:nvPr/>
        </p:nvCxnSpPr>
        <p:spPr>
          <a:xfrm>
            <a:off x="2868238" y="2819400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6" name="TextBox 20"/>
          <p:cNvSpPr txBox="1"/>
          <p:nvPr/>
        </p:nvSpPr>
        <p:spPr>
          <a:xfrm>
            <a:off x="1399648" y="1460233"/>
            <a:ext cx="1699845" cy="4308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실시간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객체 수 카운팅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7" name="TextBox 21"/>
          <p:cNvSpPr txBox="1"/>
          <p:nvPr/>
        </p:nvSpPr>
        <p:spPr>
          <a:xfrm>
            <a:off x="334029" y="2596698"/>
            <a:ext cx="2661214" cy="4308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캡쳐 이미지가 아닌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실시간 영상에 바로 탐지 결과 적용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8" name="직선 화살표 연결선 22"/>
          <p:cNvCxnSpPr/>
          <p:nvPr/>
        </p:nvCxnSpPr>
        <p:spPr>
          <a:xfrm>
            <a:off x="3618155" y="5723473"/>
            <a:ext cx="876922" cy="0"/>
          </a:xfrm>
          <a:prstGeom prst="straightConnector1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9" name="TextBox 23"/>
          <p:cNvSpPr txBox="1"/>
          <p:nvPr/>
        </p:nvSpPr>
        <p:spPr>
          <a:xfrm>
            <a:off x="1083946" y="5500771"/>
            <a:ext cx="2661214" cy="6001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마찬가지로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임계값 조정 슬라이더 제작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자동 조정 방식으로 바꿀지 논의중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643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33811" y="144966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9546" y="730271"/>
            <a:ext cx="220085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향후 계획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391" y="2010956"/>
            <a:ext cx="10324013" cy="2549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1. 100</a:t>
            </a:r>
            <a:r>
              <a:rPr lang="ko-KR" altLang="en-US">
                <a:solidFill>
                  <a:srgbClr val="002060"/>
                </a:solidFill>
              </a:rPr>
              <a:t>개 부품 트레이 검사 솔루션</a:t>
            </a:r>
            <a:r>
              <a:rPr lang="en-US" altLang="ko-KR">
                <a:solidFill>
                  <a:srgbClr val="002060"/>
                </a:solidFill>
              </a:rPr>
              <a:t>: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UI</a:t>
            </a:r>
            <a:r>
              <a:rPr lang="ko-KR" altLang="en-US">
                <a:solidFill>
                  <a:srgbClr val="002060"/>
                </a:solidFill>
              </a:rPr>
              <a:t> 적용된 소프트웨어 및 하드웨어 납품 예정</a:t>
            </a:r>
            <a:r>
              <a:rPr lang="ko-KR" altLang="en-US">
                <a:solidFill>
                  <a:srgbClr val="ff6600"/>
                </a:solidFill>
              </a:rPr>
              <a:t> </a:t>
            </a:r>
            <a:r>
              <a:rPr lang="en-US" altLang="ko-KR">
                <a:solidFill>
                  <a:srgbClr val="ff6600"/>
                </a:solidFill>
              </a:rPr>
              <a:t>(6</a:t>
            </a:r>
            <a:r>
              <a:rPr lang="ko-KR" altLang="en-US">
                <a:solidFill>
                  <a:srgbClr val="ff6600"/>
                </a:solidFill>
              </a:rPr>
              <a:t>월말 일정협의</a:t>
            </a:r>
            <a:r>
              <a:rPr lang="en-US" altLang="ko-KR">
                <a:solidFill>
                  <a:srgbClr val="ff6600"/>
                </a:solidFill>
              </a:rPr>
              <a:t>)</a:t>
            </a:r>
            <a:endParaRPr lang="en-US" altLang="ko-KR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소프트웨어 개발 완료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하단 트레이고정장치 및 가림막 제작 진행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2.</a:t>
            </a:r>
            <a:r>
              <a:rPr lang="ko-KR" altLang="en-US">
                <a:solidFill>
                  <a:srgbClr val="002060"/>
                </a:solidFill>
              </a:rPr>
              <a:t> 초소형 부품 카운팅 솔루션</a:t>
            </a:r>
            <a:r>
              <a:rPr lang="en-US" altLang="ko-KR">
                <a:solidFill>
                  <a:srgbClr val="002060"/>
                </a:solidFill>
              </a:rPr>
              <a:t>:</a:t>
            </a:r>
            <a:r>
              <a:rPr lang="ko-KR" altLang="en-US">
                <a:solidFill>
                  <a:srgbClr val="002060"/>
                </a:solidFill>
              </a:rPr>
              <a:t> 개발중이며 정확도 향상중 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7</a:t>
            </a:r>
            <a:r>
              <a:rPr lang="ko-KR" altLang="en-US">
                <a:solidFill>
                  <a:srgbClr val="002060"/>
                </a:solidFill>
              </a:rPr>
              <a:t>월경 납품 예정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 </a:t>
            </a:r>
            <a:r>
              <a:rPr lang="ko-KR" altLang="en-US">
                <a:solidFill>
                  <a:srgbClr val="002060"/>
                </a:solidFill>
              </a:rPr>
              <a:t>초기에는 </a:t>
            </a:r>
            <a:r>
              <a:rPr lang="en-US" altLang="ko-KR">
                <a:solidFill>
                  <a:srgbClr val="002060"/>
                </a:solidFill>
              </a:rPr>
              <a:t>AI</a:t>
            </a:r>
            <a:r>
              <a:rPr lang="ko-KR" altLang="en-US">
                <a:solidFill>
                  <a:srgbClr val="002060"/>
                </a:solidFill>
              </a:rPr>
              <a:t> 도입 없이 단순 수량 카운팅 시스템으로 개발 예정 </a:t>
            </a:r>
            <a:endParaRPr lang="ko-KR" altLang="en-US">
              <a:solidFill>
                <a:srgbClr val="00206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2060"/>
                </a:solidFill>
              </a:rPr>
              <a:t>3. </a:t>
            </a:r>
            <a:r>
              <a:rPr lang="ko-KR" altLang="en-US">
                <a:solidFill>
                  <a:srgbClr val="002060"/>
                </a:solidFill>
              </a:rPr>
              <a:t>향후 이미지 데이터 축적 시 </a:t>
            </a:r>
            <a:r>
              <a:rPr lang="en-US" altLang="ko-KR">
                <a:solidFill>
                  <a:srgbClr val="002060"/>
                </a:solidFill>
              </a:rPr>
              <a:t>AI </a:t>
            </a:r>
            <a:r>
              <a:rPr lang="ko-KR" altLang="en-US">
                <a:solidFill>
                  <a:srgbClr val="002060"/>
                </a:solidFill>
              </a:rPr>
              <a:t>도입으로 무상 성능 개선 예정 </a:t>
            </a:r>
            <a:r>
              <a:rPr lang="en-US" altLang="ko-KR">
                <a:solidFill>
                  <a:srgbClr val="002060"/>
                </a:solidFill>
              </a:rPr>
              <a:t>(</a:t>
            </a:r>
            <a:r>
              <a:rPr lang="ko-KR" altLang="en-US">
                <a:solidFill>
                  <a:srgbClr val="002060"/>
                </a:solidFill>
              </a:rPr>
              <a:t>이미지 데이터 공유 필요</a:t>
            </a:r>
            <a:r>
              <a:rPr lang="en-US" altLang="ko-KR">
                <a:solidFill>
                  <a:srgbClr val="002060"/>
                </a:solidFill>
              </a:rPr>
              <a:t>)</a:t>
            </a:r>
            <a:endParaRPr lang="en-US" altLang="ko-K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7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47532" y="140224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9547" y="730271"/>
            <a:ext cx="886621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카운팅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테스트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(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상부 카메라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, 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하부 트레이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)</a:t>
            </a:r>
            <a:endParaRPr lang="ko-KR" altLang="en-US" sz="3600" spc="-150" dirty="0">
              <a:solidFill>
                <a:srgbClr val="1F2A5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DE326AF6-11A9-F5B5-3633-B67188FFA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95" y="2095621"/>
            <a:ext cx="4716780" cy="38089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4EEDBEB5-9013-76C5-A5AC-A8A1F184A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55" y="2069493"/>
            <a:ext cx="5357695" cy="37478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C189256-40EE-DC0D-BE61-DBB828905E62}"/>
              </a:ext>
            </a:extLst>
          </p:cNvPr>
          <p:cNvSpPr/>
          <p:nvPr/>
        </p:nvSpPr>
        <p:spPr>
          <a:xfrm>
            <a:off x="4484914" y="4223658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1105988" y="19663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1    2   3    4 …..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E74CC52-90AE-6884-3D97-9DA8B9DCF496}"/>
              </a:ext>
            </a:extLst>
          </p:cNvPr>
          <p:cNvSpPr txBox="1"/>
          <p:nvPr/>
        </p:nvSpPr>
        <p:spPr>
          <a:xfrm>
            <a:off x="4685211" y="4117368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69 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9895C26-7C63-7046-ECEA-C37EE63BCBA7}"/>
              </a:ext>
            </a:extLst>
          </p:cNvPr>
          <p:cNvSpPr/>
          <p:nvPr/>
        </p:nvSpPr>
        <p:spPr>
          <a:xfrm>
            <a:off x="5003074" y="4567646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EFA872A-B8DD-AF8E-C495-C12400112356}"/>
              </a:ext>
            </a:extLst>
          </p:cNvPr>
          <p:cNvSpPr txBox="1"/>
          <p:nvPr/>
        </p:nvSpPr>
        <p:spPr>
          <a:xfrm>
            <a:off x="5325291" y="4417813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80 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A0A1591-10AD-9BE6-C85A-383E4BE57727}"/>
              </a:ext>
            </a:extLst>
          </p:cNvPr>
          <p:cNvSpPr/>
          <p:nvPr/>
        </p:nvSpPr>
        <p:spPr>
          <a:xfrm>
            <a:off x="9427029" y="5142412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C08617F3-22B3-E404-215A-72F4216FD0E9}"/>
              </a:ext>
            </a:extLst>
          </p:cNvPr>
          <p:cNvSpPr/>
          <p:nvPr/>
        </p:nvSpPr>
        <p:spPr>
          <a:xfrm>
            <a:off x="9901645" y="2238103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145B7FE-37F6-230E-03F4-E662F4AC7D46}"/>
              </a:ext>
            </a:extLst>
          </p:cNvPr>
          <p:cNvSpPr txBox="1"/>
          <p:nvPr/>
        </p:nvSpPr>
        <p:spPr>
          <a:xfrm>
            <a:off x="8697685" y="5959230"/>
            <a:ext cx="243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Doubel</a:t>
            </a:r>
            <a:r>
              <a:rPr lang="en-US" altLang="ko-KR" sz="18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variation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4022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C189256-40EE-DC0D-BE61-DBB828905E62}"/>
              </a:ext>
            </a:extLst>
          </p:cNvPr>
          <p:cNvSpPr/>
          <p:nvPr/>
        </p:nvSpPr>
        <p:spPr>
          <a:xfrm>
            <a:off x="4484914" y="4223658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1105988" y="19663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1    2   3    4 …..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E74CC52-90AE-6884-3D97-9DA8B9DCF496}"/>
              </a:ext>
            </a:extLst>
          </p:cNvPr>
          <p:cNvSpPr txBox="1"/>
          <p:nvPr/>
        </p:nvSpPr>
        <p:spPr>
          <a:xfrm>
            <a:off x="4685211" y="4117368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69 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9895C26-7C63-7046-ECEA-C37EE63BCBA7}"/>
              </a:ext>
            </a:extLst>
          </p:cNvPr>
          <p:cNvSpPr/>
          <p:nvPr/>
        </p:nvSpPr>
        <p:spPr>
          <a:xfrm>
            <a:off x="5003074" y="4567646"/>
            <a:ext cx="418012" cy="39188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EFA872A-B8DD-AF8E-C495-C12400112356}"/>
              </a:ext>
            </a:extLst>
          </p:cNvPr>
          <p:cNvSpPr txBox="1"/>
          <p:nvPr/>
        </p:nvSpPr>
        <p:spPr>
          <a:xfrm>
            <a:off x="5325291" y="4417813"/>
            <a:ext cx="49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80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24996C-D927-32E7-04E0-F23230FB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00" y="2300688"/>
            <a:ext cx="4973100" cy="3810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0E8AF96-2380-D534-28F6-25D5F3C12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828" y="2252546"/>
            <a:ext cx="5083835" cy="3876989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A0A1591-10AD-9BE6-C85A-383E4BE57727}"/>
              </a:ext>
            </a:extLst>
          </p:cNvPr>
          <p:cNvSpPr/>
          <p:nvPr/>
        </p:nvSpPr>
        <p:spPr>
          <a:xfrm>
            <a:off x="7430960" y="4941690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3F5EB70-ED09-08D0-6D00-7D690E1F8040}"/>
              </a:ext>
            </a:extLst>
          </p:cNvPr>
          <p:cNvSpPr/>
          <p:nvPr/>
        </p:nvSpPr>
        <p:spPr>
          <a:xfrm>
            <a:off x="7092707" y="4458471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B93F42B-E115-1851-2853-198AB5AD2632}"/>
              </a:ext>
            </a:extLst>
          </p:cNvPr>
          <p:cNvSpPr/>
          <p:nvPr/>
        </p:nvSpPr>
        <p:spPr>
          <a:xfrm>
            <a:off x="8665028" y="5528987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3F77F153-3373-B97F-D5C0-0C6AA97DB613}"/>
              </a:ext>
            </a:extLst>
          </p:cNvPr>
          <p:cNvSpPr/>
          <p:nvPr/>
        </p:nvSpPr>
        <p:spPr>
          <a:xfrm>
            <a:off x="9434462" y="496027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3E31026-52A5-C7AB-343A-04A66BC683C9}"/>
              </a:ext>
            </a:extLst>
          </p:cNvPr>
          <p:cNvSpPr/>
          <p:nvPr/>
        </p:nvSpPr>
        <p:spPr>
          <a:xfrm>
            <a:off x="9724394" y="5551290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18E6B3-7C8F-CC23-E38C-814E694330C7}"/>
              </a:ext>
            </a:extLst>
          </p:cNvPr>
          <p:cNvSpPr/>
          <p:nvPr/>
        </p:nvSpPr>
        <p:spPr>
          <a:xfrm>
            <a:off x="10114687" y="5250207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B1805FE-29D2-7501-3D39-BF0F33474751}"/>
              </a:ext>
            </a:extLst>
          </p:cNvPr>
          <p:cNvSpPr/>
          <p:nvPr/>
        </p:nvSpPr>
        <p:spPr>
          <a:xfrm>
            <a:off x="10705702" y="5540139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7C35606-BBFD-DC2A-4066-79659F8D490A}"/>
              </a:ext>
            </a:extLst>
          </p:cNvPr>
          <p:cNvSpPr/>
          <p:nvPr/>
        </p:nvSpPr>
        <p:spPr>
          <a:xfrm>
            <a:off x="2528141" y="272631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C91C55DC-7758-4581-9390-FBE57DD8556D}"/>
              </a:ext>
            </a:extLst>
          </p:cNvPr>
          <p:cNvSpPr/>
          <p:nvPr/>
        </p:nvSpPr>
        <p:spPr>
          <a:xfrm>
            <a:off x="3449975" y="3882324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015FBB9D-2EC9-3005-FC2F-9619BE01FDAC}"/>
              </a:ext>
            </a:extLst>
          </p:cNvPr>
          <p:cNvSpPr/>
          <p:nvPr/>
        </p:nvSpPr>
        <p:spPr>
          <a:xfrm>
            <a:off x="1007858" y="461830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32C46055-F00B-488F-05AC-091301AFBB4D}"/>
              </a:ext>
            </a:extLst>
          </p:cNvPr>
          <p:cNvSpPr/>
          <p:nvPr/>
        </p:nvSpPr>
        <p:spPr>
          <a:xfrm>
            <a:off x="1933410" y="4607154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993CE27B-BF4B-EC86-9BB4-EF55C2D24815}"/>
              </a:ext>
            </a:extLst>
          </p:cNvPr>
          <p:cNvSpPr/>
          <p:nvPr/>
        </p:nvSpPr>
        <p:spPr>
          <a:xfrm>
            <a:off x="4934791" y="46249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FAA72033-6F12-A79E-9278-3E36DF3D60C2}"/>
              </a:ext>
            </a:extLst>
          </p:cNvPr>
          <p:cNvSpPr/>
          <p:nvPr/>
        </p:nvSpPr>
        <p:spPr>
          <a:xfrm>
            <a:off x="4852241" y="274155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A02E775A-0460-0865-3155-E4F91A60EB46}"/>
              </a:ext>
            </a:extLst>
          </p:cNvPr>
          <p:cNvSpPr/>
          <p:nvPr/>
        </p:nvSpPr>
        <p:spPr>
          <a:xfrm>
            <a:off x="3937841" y="49805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14E6AF9-7661-F29A-108C-1116FDA5F3A8}"/>
              </a:ext>
            </a:extLst>
          </p:cNvPr>
          <p:cNvSpPr/>
          <p:nvPr/>
        </p:nvSpPr>
        <p:spPr>
          <a:xfrm>
            <a:off x="5411041" y="5399665"/>
            <a:ext cx="418012" cy="39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60FD016F-B271-4C3D-4873-07C72E59B168}"/>
              </a:ext>
            </a:extLst>
          </p:cNvPr>
          <p:cNvCxnSpPr/>
          <p:nvPr/>
        </p:nvCxnSpPr>
        <p:spPr>
          <a:xfrm>
            <a:off x="6400800" y="4070195"/>
            <a:ext cx="547524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FB992F3-6C9C-45AD-C554-92976ECEAA41}"/>
              </a:ext>
            </a:extLst>
          </p:cNvPr>
          <p:cNvSpPr txBox="1"/>
          <p:nvPr/>
        </p:nvSpPr>
        <p:spPr>
          <a:xfrm>
            <a:off x="7777976" y="3757290"/>
            <a:ext cx="3172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Threshold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value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for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/>
              </a:rPr>
              <a:t>fault detecting</a:t>
            </a:r>
            <a:endParaRPr lang="ko-KR" altLang="en-US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F970332-48C7-3E79-1A2C-81E10215B29C}"/>
              </a:ext>
            </a:extLst>
          </p:cNvPr>
          <p:cNvSpPr txBox="1"/>
          <p:nvPr/>
        </p:nvSpPr>
        <p:spPr>
          <a:xfrm>
            <a:off x="932639" y="752573"/>
            <a:ext cx="86546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카운팅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테스트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(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상부 카메라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, 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하부 트레이</a:t>
            </a:r>
            <a:r>
              <a:rPr lang="en-US" altLang="ko-KR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)</a:t>
            </a:r>
            <a:endParaRPr lang="ko-KR" altLang="en-US" sz="3600" spc="-150" dirty="0">
              <a:solidFill>
                <a:srgbClr val="1F2A5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66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9547" y="730271"/>
            <a:ext cx="704038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트레이 </a:t>
            </a:r>
            <a:r>
              <a:rPr lang="ko-KR" altLang="en-US" sz="36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카운팅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문제점 및 보완사항</a:t>
            </a: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860660" y="2312039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문제점 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상부 형광등으로 </a:t>
            </a:r>
            <a:r>
              <a:rPr lang="ko-KR" altLang="en-US" dirty="0" err="1">
                <a:solidFill>
                  <a:srgbClr val="002060"/>
                </a:solidFill>
              </a:rPr>
              <a:t>부터의</a:t>
            </a:r>
            <a:r>
              <a:rPr lang="ko-KR" altLang="en-US" dirty="0">
                <a:solidFill>
                  <a:srgbClr val="002060"/>
                </a:solidFill>
              </a:rPr>
              <a:t> 빛의 반사로 인한 간섭효과로 반사가 심한 한 개의 경우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그리고 두개 이상의 제품의 경우 정확도가 떨어지는 경향이 있음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AAA75C-B743-D34A-2749-24F4E0A6AB82}"/>
              </a:ext>
            </a:extLst>
          </p:cNvPr>
          <p:cNvSpPr txBox="1"/>
          <p:nvPr/>
        </p:nvSpPr>
        <p:spPr>
          <a:xfrm>
            <a:off x="990759" y="4003307"/>
            <a:ext cx="9766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보완 방법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바닥에 빛을 발생하는 장치 도입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예전에 슬라이드 조명 방식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</a:rPr>
              <a:t>유리판 위에 트레이를 놓고 카메라를 하부에서 촬영 하는 방식 도입도 가능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1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33811" y="144966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9547" y="730271"/>
            <a:ext cx="8560036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초소형 제품 </a:t>
            </a:r>
            <a:r>
              <a:rPr lang="ko-KR" altLang="en-US" sz="3600" spc="-150" dirty="0" err="1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카운팅</a:t>
            </a: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 문제점 및 보완 방법 </a:t>
            </a: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860660" y="2033259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문제점 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- 100</a:t>
            </a:r>
            <a:r>
              <a:rPr lang="ko-KR" altLang="en-US" dirty="0">
                <a:solidFill>
                  <a:srgbClr val="002060"/>
                </a:solidFill>
              </a:rPr>
              <a:t>개 들이 비닐에서 상부 형광등으로 부터의 빛의 반사로 인한 간섭효과로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정확도 가 떨어짐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고객사 요청으로 가급적 </a:t>
            </a:r>
            <a:r>
              <a:rPr lang="en-US" altLang="ko-KR" dirty="0">
                <a:solidFill>
                  <a:srgbClr val="002060"/>
                </a:solidFill>
              </a:rPr>
              <a:t>100</a:t>
            </a:r>
            <a:r>
              <a:rPr lang="ko-KR" altLang="en-US" dirty="0">
                <a:solidFill>
                  <a:srgbClr val="002060"/>
                </a:solidFill>
              </a:rPr>
              <a:t>개들이 비닐에 담은 후 체크가 필요한 상황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AAA75C-B743-D34A-2749-24F4E0A6AB82}"/>
              </a:ext>
            </a:extLst>
          </p:cNvPr>
          <p:cNvSpPr txBox="1"/>
          <p:nvPr/>
        </p:nvSpPr>
        <p:spPr>
          <a:xfrm>
            <a:off x="923852" y="4170575"/>
            <a:ext cx="9766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보완 방법 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역광 촬영 방식 으로 더 선명하고 균일한 이미지를 얻을 수 있음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바닥에 빛을 발생하는 장치 도입 필요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예전에 슬라이드 조명 방식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- </a:t>
            </a:r>
            <a:r>
              <a:rPr lang="ko-KR" altLang="en-US" dirty="0">
                <a:solidFill>
                  <a:srgbClr val="002060"/>
                </a:solidFill>
              </a:rPr>
              <a:t>유리판 위에 놓고 하부에서 사진촬영 방식 도입 등 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33811" y="144966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9547" y="730271"/>
            <a:ext cx="2192908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해결 방안 </a:t>
            </a: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1EA106-4C26-C60E-FC52-489509FE5DC2}"/>
              </a:ext>
            </a:extLst>
          </p:cNvPr>
          <p:cNvSpPr txBox="1"/>
          <p:nvPr/>
        </p:nvSpPr>
        <p:spPr>
          <a:xfrm>
            <a:off x="537274" y="6003092"/>
            <a:ext cx="518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역광 사진 촬영 방식으로 정확도 향상 가능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2</a:t>
            </a:r>
            <a:r>
              <a:rPr lang="ko-KR" altLang="en-US" dirty="0">
                <a:solidFill>
                  <a:srgbClr val="002060"/>
                </a:solidFill>
              </a:rPr>
              <a:t>개 이상의 제품도 정상적으로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가능함   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4DFE4D-4ADA-B36E-493B-E5971B07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2" y="1676140"/>
            <a:ext cx="4139801" cy="4161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D8DAD8-532B-D362-7564-53CB90595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993" y="1818606"/>
            <a:ext cx="5937045" cy="3924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A649E7-1CEE-3215-A5A1-8191BD5C7189}"/>
              </a:ext>
            </a:extLst>
          </p:cNvPr>
          <p:cNvSpPr txBox="1"/>
          <p:nvPr/>
        </p:nvSpPr>
        <p:spPr>
          <a:xfrm>
            <a:off x="6120318" y="5977073"/>
            <a:ext cx="518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역광 사진 촬영 방식으로 정확도 향상 가능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002060"/>
                </a:solidFill>
              </a:rPr>
              <a:t>초소형 파트도 높은 정확도로 </a:t>
            </a:r>
            <a:r>
              <a:rPr lang="ko-KR" altLang="en-US" dirty="0" err="1">
                <a:solidFill>
                  <a:srgbClr val="002060"/>
                </a:solidFill>
              </a:rPr>
              <a:t>카운팅</a:t>
            </a:r>
            <a:r>
              <a:rPr lang="ko-KR" altLang="en-US" dirty="0">
                <a:solidFill>
                  <a:srgbClr val="002060"/>
                </a:solidFill>
              </a:rPr>
              <a:t> 가능함 </a:t>
            </a:r>
            <a:endParaRPr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33811" y="144966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7645" y="444521"/>
            <a:ext cx="416300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rgbClr val="1f2a5a"/>
                </a:solidFill>
                <a:latin typeface="휴먼둥근헤드라인"/>
                <a:ea typeface="휴먼둥근헤드라인"/>
                <a:cs typeface="Open Sans ExtraBold"/>
              </a:rPr>
              <a:t>역광을 이용한 촬영 </a:t>
            </a:r>
            <a:endParaRPr lang="ko-KR" altLang="en-US" sz="3600" spc="-150">
              <a:solidFill>
                <a:srgbClr val="1f2a5a"/>
              </a:solidFill>
              <a:latin typeface="휴먼둥근헤드라인"/>
              <a:ea typeface="휴먼둥근헤드라인"/>
              <a:cs typeface="Open Sans ExtraBold"/>
            </a:endParaRPr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0417" y="1806043"/>
            <a:ext cx="5490217" cy="364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역광 사진 촬영 방식으로 이미지 연산의 정확도 향상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빈곳 뿐 아니라 한개의 슬랏에 </a:t>
            </a:r>
            <a:r>
              <a:rPr lang="en-US" altLang="ko-KR">
                <a:solidFill>
                  <a:srgbClr val="002060"/>
                </a:solidFill>
              </a:rPr>
              <a:t>2</a:t>
            </a:r>
            <a:r>
              <a:rPr lang="ko-KR" altLang="en-US">
                <a:solidFill>
                  <a:srgbClr val="002060"/>
                </a:solidFill>
              </a:rPr>
              <a:t>개 이상의 제품이 포함된 경우도 정상적으로 카운팅 가능함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초소형 파트도 선명한 이미지 촬영 가능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상하</a:t>
            </a:r>
            <a:r>
              <a:rPr lang="en-US" altLang="ko-KR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높이 조절 가능 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r>
              <a:rPr lang="ko-KR" altLang="en-US">
                <a:solidFill>
                  <a:srgbClr val="002060"/>
                </a:solidFill>
              </a:rPr>
              <a:t>트레이 고정 장치 및 빛가림막 제작 진행중</a:t>
            </a:r>
            <a:endParaRPr lang="ko-KR" altLang="en-US">
              <a:solidFill>
                <a:srgbClr val="002060"/>
              </a:solidFill>
            </a:endParaRPr>
          </a:p>
          <a:p>
            <a:pPr marL="257040" lvl="0" indent="-257040">
              <a:buFont typeface="Wingdings"/>
              <a:buChar char="Ø"/>
              <a:defRPr/>
            </a:pPr>
            <a:endParaRPr lang="ko-KR" altLang="en-US">
              <a:solidFill>
                <a:srgbClr val="002060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723" y="1333794"/>
            <a:ext cx="3848637" cy="50299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71ACF6-7F3D-C676-A6C1-BC3A3597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121" y="2044225"/>
            <a:ext cx="5583903" cy="4339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5CAB06-8805-C0F6-89EF-46E87B9EF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53" y="2059576"/>
            <a:ext cx="5621344" cy="42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8BCC60-CB65-4386-5A15-56B11A6B6E23}"/>
              </a:ext>
            </a:extLst>
          </p:cNvPr>
          <p:cNvSpPr txBox="1"/>
          <p:nvPr/>
        </p:nvSpPr>
        <p:spPr>
          <a:xfrm>
            <a:off x="999547" y="730271"/>
            <a:ext cx="659796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600" spc="-150" dirty="0">
                <a:solidFill>
                  <a:srgbClr val="1F2A5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/>
              </a:rPr>
              <a:t>저해상도 그레이 이미지로 변경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B5236532-0DA4-A385-C674-EA2B55B81067}"/>
              </a:ext>
            </a:extLst>
          </p:cNvPr>
          <p:cNvSpPr/>
          <p:nvPr/>
        </p:nvSpPr>
        <p:spPr>
          <a:xfrm>
            <a:off x="6810103" y="2926080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22201D6-DD1D-6DA4-6328-DBD7A0E6740A}"/>
              </a:ext>
            </a:extLst>
          </p:cNvPr>
          <p:cNvSpPr/>
          <p:nvPr/>
        </p:nvSpPr>
        <p:spPr>
          <a:xfrm>
            <a:off x="8425543" y="4184469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5E37647-8E22-F3BD-D86A-689155AB1511}"/>
              </a:ext>
            </a:extLst>
          </p:cNvPr>
          <p:cNvSpPr/>
          <p:nvPr/>
        </p:nvSpPr>
        <p:spPr>
          <a:xfrm>
            <a:off x="8969828" y="5869577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D8C2523-C6F5-CE71-6B64-1BC2FF789D13}"/>
              </a:ext>
            </a:extLst>
          </p:cNvPr>
          <p:cNvSpPr/>
          <p:nvPr/>
        </p:nvSpPr>
        <p:spPr>
          <a:xfrm>
            <a:off x="7289075" y="4598126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21AE1C2-161A-72EE-06E7-11D90EE3A3F9}"/>
              </a:ext>
            </a:extLst>
          </p:cNvPr>
          <p:cNvSpPr/>
          <p:nvPr/>
        </p:nvSpPr>
        <p:spPr>
          <a:xfrm>
            <a:off x="10040983" y="3300549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2E704DC-50A3-155F-51A9-E5FF44BA9A0F}"/>
              </a:ext>
            </a:extLst>
          </p:cNvPr>
          <p:cNvSpPr/>
          <p:nvPr/>
        </p:nvSpPr>
        <p:spPr>
          <a:xfrm>
            <a:off x="11125200" y="2451463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5CE3C20-3754-1337-9CAE-D6D924735711}"/>
              </a:ext>
            </a:extLst>
          </p:cNvPr>
          <p:cNvSpPr/>
          <p:nvPr/>
        </p:nvSpPr>
        <p:spPr>
          <a:xfrm>
            <a:off x="10075817" y="4624251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FED790A-09B2-6D3B-5BB0-2C274E4D46D7}"/>
              </a:ext>
            </a:extLst>
          </p:cNvPr>
          <p:cNvSpPr/>
          <p:nvPr/>
        </p:nvSpPr>
        <p:spPr>
          <a:xfrm>
            <a:off x="6196149" y="4985657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B01E253-5514-CC31-631B-6F8A20A77C47}"/>
              </a:ext>
            </a:extLst>
          </p:cNvPr>
          <p:cNvSpPr/>
          <p:nvPr/>
        </p:nvSpPr>
        <p:spPr>
          <a:xfrm>
            <a:off x="6757852" y="5425440"/>
            <a:ext cx="531223" cy="513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5D8695E-9469-9489-4C5A-EEDE8520C8F3}"/>
              </a:ext>
            </a:extLst>
          </p:cNvPr>
          <p:cNvSpPr/>
          <p:nvPr/>
        </p:nvSpPr>
        <p:spPr>
          <a:xfrm>
            <a:off x="10032274" y="2107475"/>
            <a:ext cx="574766" cy="4528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9832761-9E21-0B14-67BC-0BDDAAEE602B}"/>
              </a:ext>
            </a:extLst>
          </p:cNvPr>
          <p:cNvSpPr/>
          <p:nvPr/>
        </p:nvSpPr>
        <p:spPr>
          <a:xfrm>
            <a:off x="8948056" y="2895600"/>
            <a:ext cx="574766" cy="4833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C255E45-6BC4-F816-173D-ECD472D4A100}"/>
              </a:ext>
            </a:extLst>
          </p:cNvPr>
          <p:cNvSpPr/>
          <p:nvPr/>
        </p:nvSpPr>
        <p:spPr>
          <a:xfrm>
            <a:off x="11142616" y="4149635"/>
            <a:ext cx="587829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858CB89-DF1B-35AD-7770-4FC65BE6CE4F}"/>
              </a:ext>
            </a:extLst>
          </p:cNvPr>
          <p:cNvSpPr/>
          <p:nvPr/>
        </p:nvSpPr>
        <p:spPr>
          <a:xfrm>
            <a:off x="11138263" y="4659086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265AA67-554F-6D7E-F237-B16C88B3DA17}"/>
              </a:ext>
            </a:extLst>
          </p:cNvPr>
          <p:cNvSpPr/>
          <p:nvPr/>
        </p:nvSpPr>
        <p:spPr>
          <a:xfrm>
            <a:off x="10598331" y="4650378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2D4140D-820C-4475-844A-3C0B7D597627}"/>
              </a:ext>
            </a:extLst>
          </p:cNvPr>
          <p:cNvSpPr/>
          <p:nvPr/>
        </p:nvSpPr>
        <p:spPr>
          <a:xfrm>
            <a:off x="6274526" y="4175761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FBA33FA-B920-598E-560C-7E08F64FC3CA}"/>
              </a:ext>
            </a:extLst>
          </p:cNvPr>
          <p:cNvSpPr/>
          <p:nvPr/>
        </p:nvSpPr>
        <p:spPr>
          <a:xfrm>
            <a:off x="6278880" y="4606835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C1ECD41-DEBB-B6A0-E2D8-15A9A686593E}"/>
              </a:ext>
            </a:extLst>
          </p:cNvPr>
          <p:cNvSpPr/>
          <p:nvPr/>
        </p:nvSpPr>
        <p:spPr>
          <a:xfrm>
            <a:off x="10097589" y="5560424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13CCD20-E43A-6CCE-E3AC-B28E3CA21A7A}"/>
              </a:ext>
            </a:extLst>
          </p:cNvPr>
          <p:cNvSpPr/>
          <p:nvPr/>
        </p:nvSpPr>
        <p:spPr>
          <a:xfrm>
            <a:off x="10093234" y="5103224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B807CD2-3573-761B-9937-341DD3AB79D9}"/>
              </a:ext>
            </a:extLst>
          </p:cNvPr>
          <p:cNvSpPr/>
          <p:nvPr/>
        </p:nvSpPr>
        <p:spPr>
          <a:xfrm>
            <a:off x="9509760" y="5904413"/>
            <a:ext cx="574766" cy="4310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5358"/>
            <a:ext cx="12201525" cy="6863358"/>
          </a:xfrm>
          <a:prstGeom prst="rect">
            <a:avLst/>
          </a:prstGeom>
        </p:spPr>
      </p:pic>
      <p:sp>
        <p:nvSpPr>
          <p:cNvPr id="18" name="사각형: 둥근 모서리 17"/>
          <p:cNvSpPr/>
          <p:nvPr/>
        </p:nvSpPr>
        <p:spPr>
          <a:xfrm>
            <a:off x="156114" y="111513"/>
            <a:ext cx="11909196" cy="6603476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3" name="그림 8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03669" y="377051"/>
            <a:ext cx="1480857" cy="24681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08" y="471074"/>
            <a:ext cx="10812384" cy="59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433</ep:Words>
  <ep:PresentationFormat>사용자 지정</ep:PresentationFormat>
  <ep:Paragraphs>154</ep:Paragraphs>
  <ep:Slides>17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2023-04-04T13:27:46.000</dcterms:created>
  <dc:creator>Sean Lee</dc:creator>
  <cp:lastModifiedBy>sjmbe</cp:lastModifiedBy>
  <dcterms:modified xsi:type="dcterms:W3CDTF">2023-07-26T05:55:56.366</dcterms:modified>
  <cp:revision>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